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lear Sans" panose="020B0604020202020204" charset="0"/>
      <p:regular r:id="rId20"/>
    </p:embeddedFont>
    <p:embeddedFont>
      <p:font typeface="Clear Sans Bold" panose="020B0604020202020204" charset="0"/>
      <p:regular r:id="rId21"/>
    </p:embeddedFont>
    <p:embeddedFont>
      <p:font typeface="Clear Sans Medium" panose="020B0604020202020204" charset="0"/>
      <p:regular r:id="rId22"/>
    </p:embeddedFont>
    <p:embeddedFont>
      <p:font typeface="Mardoto Heavy" panose="020B0604020202020204" charset="0"/>
      <p:regular r:id="rId23"/>
    </p:embeddedFont>
    <p:embeddedFont>
      <p:font typeface="Mardoto Medium" panose="020B0604020202020204" charset="0"/>
      <p:regular r:id="rId24"/>
    </p:embeddedFont>
    <p:embeddedFont>
      <p:font typeface="Public Sans Bold" panose="020B0604020202020204" charset="0"/>
      <p:regular r:id="rId25"/>
    </p:embeddedFont>
    <p:embeddedFont>
      <p:font typeface="Public Sans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sv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4.0133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3792" r="-600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3564" y="6083391"/>
            <a:ext cx="3838660" cy="4380169"/>
            <a:chOff x="0" y="0"/>
            <a:chExt cx="1050549" cy="1198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0549" cy="1198747"/>
            </a:xfrm>
            <a:custGeom>
              <a:avLst/>
              <a:gdLst/>
              <a:ahLst/>
              <a:cxnLst/>
              <a:rect l="l" t="t" r="r" b="b"/>
              <a:pathLst>
                <a:path w="1050549" h="1198747">
                  <a:moveTo>
                    <a:pt x="0" y="0"/>
                  </a:moveTo>
                  <a:lnTo>
                    <a:pt x="1050549" y="0"/>
                  </a:lnTo>
                  <a:lnTo>
                    <a:pt x="1050549" y="1198747"/>
                  </a:lnTo>
                  <a:lnTo>
                    <a:pt x="0" y="1198747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0549" cy="123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56902" y="7108573"/>
            <a:ext cx="3139356" cy="3801435"/>
            <a:chOff x="0" y="0"/>
            <a:chExt cx="859166" cy="10403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66" cy="1040361"/>
            </a:xfrm>
            <a:custGeom>
              <a:avLst/>
              <a:gdLst/>
              <a:ahLst/>
              <a:cxnLst/>
              <a:rect l="l" t="t" r="r" b="b"/>
              <a:pathLst>
                <a:path w="859166" h="1040361">
                  <a:moveTo>
                    <a:pt x="0" y="0"/>
                  </a:moveTo>
                  <a:lnTo>
                    <a:pt x="859166" y="0"/>
                  </a:lnTo>
                  <a:lnTo>
                    <a:pt x="859166" y="1040361"/>
                  </a:lnTo>
                  <a:lnTo>
                    <a:pt x="0" y="1040361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9166" cy="1078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71714" y="1156909"/>
            <a:ext cx="1296099" cy="1354314"/>
            <a:chOff x="0" y="0"/>
            <a:chExt cx="354711" cy="370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19763" y="581527"/>
            <a:ext cx="1079073" cy="1150765"/>
            <a:chOff x="0" y="0"/>
            <a:chExt cx="295316" cy="3149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5316" cy="314937"/>
            </a:xfrm>
            <a:custGeom>
              <a:avLst/>
              <a:gdLst/>
              <a:ahLst/>
              <a:cxnLst/>
              <a:rect l="l" t="t" r="r" b="b"/>
              <a:pathLst>
                <a:path w="295316" h="314937">
                  <a:moveTo>
                    <a:pt x="0" y="0"/>
                  </a:moveTo>
                  <a:lnTo>
                    <a:pt x="295316" y="0"/>
                  </a:lnTo>
                  <a:lnTo>
                    <a:pt x="295316" y="314937"/>
                  </a:lnTo>
                  <a:lnTo>
                    <a:pt x="0" y="314937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95316" cy="353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79320" y="7249851"/>
            <a:ext cx="9508680" cy="2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0"/>
              </a:lnSpc>
            </a:pPr>
            <a:r>
              <a:rPr lang="en-US" sz="3700" b="1" spc="118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</a:t>
            </a:r>
          </a:p>
          <a:p>
            <a:pPr algn="just">
              <a:lnSpc>
                <a:spcPts val="4070"/>
              </a:lnSpc>
            </a:pPr>
            <a:endParaRPr lang="en-US" sz="3700" b="1" spc="118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4070"/>
              </a:lnSpc>
            </a:pPr>
            <a:r>
              <a:rPr lang="en-US" sz="3700" b="1" spc="118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Shubham Jaysukhbhai Kothiya</a:t>
            </a:r>
          </a:p>
          <a:p>
            <a:pPr algn="just">
              <a:lnSpc>
                <a:spcPts val="4070"/>
              </a:lnSpc>
            </a:pPr>
            <a:r>
              <a:rPr lang="en-US" sz="3700" b="1" spc="118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018217901</a:t>
            </a:r>
          </a:p>
          <a:p>
            <a:pPr algn="just">
              <a:lnSpc>
                <a:spcPts val="4070"/>
              </a:lnSpc>
            </a:pPr>
            <a:endParaRPr lang="en-US" sz="3700" b="1" spc="118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757866"/>
            <a:ext cx="14741080" cy="230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Paper Title: Automatic Detection of Relevant Information, Predictions and Forecasts in Financial News through Topic Modelling with Latent Dirichlet Allocation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38" r="-309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21782" y="2390646"/>
            <a:ext cx="11231141" cy="0"/>
          </a:xfrm>
          <a:prstGeom prst="line">
            <a:avLst/>
          </a:prstGeom>
          <a:ln w="238125" cap="flat">
            <a:solidFill>
              <a:srgbClr val="EFA0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182891" y="-125364"/>
            <a:ext cx="7025153" cy="10537729"/>
          </a:xfrm>
          <a:custGeom>
            <a:avLst/>
            <a:gdLst/>
            <a:ahLst/>
            <a:cxnLst/>
            <a:rect l="l" t="t" r="r" b="b"/>
            <a:pathLst>
              <a:path w="7025153" h="10537729">
                <a:moveTo>
                  <a:pt x="0" y="0"/>
                </a:moveTo>
                <a:lnTo>
                  <a:pt x="7025153" y="0"/>
                </a:lnTo>
                <a:lnTo>
                  <a:pt x="7025153" y="10537728"/>
                </a:lnTo>
                <a:lnTo>
                  <a:pt x="0" y="10537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1782" y="1131880"/>
            <a:ext cx="11623304" cy="169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4864" b="1">
                <a:solidFill>
                  <a:srgbClr val="000000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Temporal Analysis (SVC Classifier)</a:t>
            </a:r>
          </a:p>
          <a:p>
            <a:pPr algn="ctr">
              <a:lnSpc>
                <a:spcPts val="6810"/>
              </a:lnSpc>
            </a:pPr>
            <a:endParaRPr lang="en-US" sz="4864" b="1">
              <a:solidFill>
                <a:srgbClr val="000000"/>
              </a:solidFill>
              <a:latin typeface="Mardoto Medium"/>
              <a:ea typeface="Mardoto Medium"/>
              <a:cs typeface="Mardoto Medium"/>
              <a:sym typeface="Mardoto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1782" y="3023544"/>
            <a:ext cx="10637329" cy="752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Purpose: Detects future predictions and speculative statements in financial news text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Analysis Level: Examines individual sentences to understand their temporal context and meaning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Key Components:</a:t>
            </a:r>
          </a:p>
          <a:p>
            <a:pPr marL="712464" lvl="1" indent="-356232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Analyzes syntax structure and semantic meaning</a:t>
            </a:r>
          </a:p>
          <a:p>
            <a:pPr marL="712464" lvl="1" indent="-356232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Identifies temporal markers (e.g., "will," "expect," "forecast")</a:t>
            </a:r>
          </a:p>
          <a:p>
            <a:pPr marL="712464" lvl="1" indent="-356232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Recognizes pattern combinations that indicate predictions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203469" y="5644856"/>
            <a:ext cx="3419644" cy="6571588"/>
          </a:xfrm>
          <a:custGeom>
            <a:avLst/>
            <a:gdLst/>
            <a:ahLst/>
            <a:cxnLst/>
            <a:rect l="l" t="t" r="r" b="b"/>
            <a:pathLst>
              <a:path w="3419644" h="6571588">
                <a:moveTo>
                  <a:pt x="3419644" y="0"/>
                </a:moveTo>
                <a:lnTo>
                  <a:pt x="0" y="0"/>
                </a:lnTo>
                <a:lnTo>
                  <a:pt x="0" y="6571588"/>
                </a:lnTo>
                <a:lnTo>
                  <a:pt x="3419644" y="6571588"/>
                </a:lnTo>
                <a:lnTo>
                  <a:pt x="341964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6175" y="2687782"/>
            <a:ext cx="13238882" cy="108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0"/>
              </a:lnSpc>
              <a:spcBef>
                <a:spcPct val="0"/>
              </a:spcBef>
            </a:pPr>
            <a:r>
              <a:rPr lang="en-US" sz="7150" b="1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Results &amp; Performance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766" y="4222299"/>
            <a:ext cx="8416097" cy="444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48"/>
              </a:lnSpc>
            </a:pPr>
            <a:r>
              <a:rPr lang="en-US" sz="3891" b="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Accuracy Scores based on scale of  2158 financial news items:</a:t>
            </a:r>
          </a:p>
          <a:p>
            <a:pPr algn="just">
              <a:lnSpc>
                <a:spcPts val="5448"/>
              </a:lnSpc>
            </a:pPr>
            <a:endParaRPr lang="en-US" sz="3891" b="1">
              <a:solidFill>
                <a:srgbClr val="FFFFFF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732262" lvl="1" indent="-366131" algn="just">
              <a:lnSpc>
                <a:spcPts val="4748"/>
              </a:lnSpc>
              <a:buAutoNum type="arabicPeriod"/>
            </a:pPr>
            <a:r>
              <a:rPr lang="en-US" sz="339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Identifies 66.2% of relevant financial news content.</a:t>
            </a:r>
          </a:p>
          <a:p>
            <a:pPr marL="732262" lvl="1" indent="-366131" algn="just">
              <a:lnSpc>
                <a:spcPts val="4748"/>
              </a:lnSpc>
              <a:buAutoNum type="arabicPeriod"/>
            </a:pPr>
            <a:r>
              <a:rPr lang="en-US" sz="3391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Achieves 98.2% accuracy in spotting predictions and forecasts.</a:t>
            </a:r>
          </a:p>
        </p:txBody>
      </p:sp>
      <p:sp>
        <p:nvSpPr>
          <p:cNvPr id="7" name="AutoShape 7"/>
          <p:cNvSpPr/>
          <p:nvPr/>
        </p:nvSpPr>
        <p:spPr>
          <a:xfrm>
            <a:off x="1216175" y="3833179"/>
            <a:ext cx="5883952" cy="0"/>
          </a:xfrm>
          <a:prstGeom prst="line">
            <a:avLst/>
          </a:prstGeom>
          <a:ln w="123825" cap="flat">
            <a:solidFill>
              <a:srgbClr val="EFA0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 flipH="1">
            <a:off x="13292384" y="-2509369"/>
            <a:ext cx="3419644" cy="6571588"/>
          </a:xfrm>
          <a:custGeom>
            <a:avLst/>
            <a:gdLst/>
            <a:ahLst/>
            <a:cxnLst/>
            <a:rect l="l" t="t" r="r" b="b"/>
            <a:pathLst>
              <a:path w="3419644" h="6571588">
                <a:moveTo>
                  <a:pt x="3419644" y="0"/>
                </a:moveTo>
                <a:lnTo>
                  <a:pt x="0" y="0"/>
                </a:lnTo>
                <a:lnTo>
                  <a:pt x="0" y="6571589"/>
                </a:lnTo>
                <a:lnTo>
                  <a:pt x="3419644" y="6571589"/>
                </a:lnTo>
                <a:lnTo>
                  <a:pt x="341964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97090" y="7617711"/>
            <a:ext cx="2121152" cy="2121152"/>
          </a:xfrm>
          <a:custGeom>
            <a:avLst/>
            <a:gdLst/>
            <a:ahLst/>
            <a:cxnLst/>
            <a:rect l="l" t="t" r="r" b="b"/>
            <a:pathLst>
              <a:path w="2121152" h="2121152">
                <a:moveTo>
                  <a:pt x="0" y="0"/>
                </a:moveTo>
                <a:lnTo>
                  <a:pt x="2121152" y="0"/>
                </a:lnTo>
                <a:lnTo>
                  <a:pt x="2121152" y="2121152"/>
                </a:lnTo>
                <a:lnTo>
                  <a:pt x="0" y="2121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4360" y="5752013"/>
            <a:ext cx="6409026" cy="19397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4360" y="7083626"/>
            <a:ext cx="6409026" cy="1939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18697" y="5095672"/>
            <a:ext cx="6541308" cy="3747362"/>
            <a:chOff x="0" y="0"/>
            <a:chExt cx="1722814" cy="9869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2814" cy="986959"/>
            </a:xfrm>
            <a:custGeom>
              <a:avLst/>
              <a:gdLst/>
              <a:ahLst/>
              <a:cxnLst/>
              <a:rect l="l" t="t" r="r" b="b"/>
              <a:pathLst>
                <a:path w="1722814" h="986959">
                  <a:moveTo>
                    <a:pt x="0" y="0"/>
                  </a:moveTo>
                  <a:lnTo>
                    <a:pt x="1722814" y="0"/>
                  </a:lnTo>
                  <a:lnTo>
                    <a:pt x="1722814" y="986959"/>
                  </a:lnTo>
                  <a:lnTo>
                    <a:pt x="0" y="986959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722814" cy="967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07512" y="3771141"/>
            <a:ext cx="6379326" cy="4481264"/>
          </a:xfrm>
          <a:custGeom>
            <a:avLst/>
            <a:gdLst/>
            <a:ahLst/>
            <a:cxnLst/>
            <a:rect l="l" t="t" r="r" b="b"/>
            <a:pathLst>
              <a:path w="6379326" h="4481264">
                <a:moveTo>
                  <a:pt x="0" y="0"/>
                </a:moveTo>
                <a:lnTo>
                  <a:pt x="6379326" y="0"/>
                </a:lnTo>
                <a:lnTo>
                  <a:pt x="6379326" y="4481264"/>
                </a:lnTo>
                <a:lnTo>
                  <a:pt x="0" y="448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5" r="-26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2578" y="1575385"/>
            <a:ext cx="14988799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Mardoto Heavy"/>
                <a:ea typeface="Mardoto Heavy"/>
                <a:cs typeface="Mardoto Heavy"/>
                <a:sym typeface="Mardoto Heavy"/>
              </a:rPr>
              <a:t>Main Applications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9" name="Freeform 9"/>
          <p:cNvSpPr/>
          <p:nvPr/>
        </p:nvSpPr>
        <p:spPr>
          <a:xfrm rot="-10800000" flipV="1">
            <a:off x="15935464" y="-1391424"/>
            <a:ext cx="3150917" cy="6008725"/>
          </a:xfrm>
          <a:custGeom>
            <a:avLst/>
            <a:gdLst/>
            <a:ahLst/>
            <a:cxnLst/>
            <a:rect l="l" t="t" r="r" b="b"/>
            <a:pathLst>
              <a:path w="3150917" h="6008725">
                <a:moveTo>
                  <a:pt x="0" y="6008726"/>
                </a:moveTo>
                <a:lnTo>
                  <a:pt x="3150917" y="6008726"/>
                </a:lnTo>
                <a:lnTo>
                  <a:pt x="3150917" y="0"/>
                </a:lnTo>
                <a:lnTo>
                  <a:pt x="0" y="0"/>
                </a:lnTo>
                <a:lnTo>
                  <a:pt x="0" y="6008726"/>
                </a:lnTo>
                <a:close/>
              </a:path>
            </a:pathLst>
          </a:custGeom>
          <a:blipFill>
            <a:blip r:embed="rId5"/>
            <a:stretch>
              <a:fillRect l="-764376" t="-10648" r="-242807" b="-722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03650" y="3211072"/>
            <a:ext cx="8199566" cy="524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826" lvl="1" indent="-280913" algn="l">
              <a:lnSpc>
                <a:spcPts val="3643"/>
              </a:lnSpc>
              <a:buFont typeface="Arial"/>
              <a:buChar char="•"/>
            </a:pPr>
            <a:r>
              <a:rPr lang="en-US" sz="260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Investment Decision Support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Automatic filtering of pertinent financial information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Identification of predictions and forecasts from news articles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market insights to enhance decision-making speed</a:t>
            </a:r>
          </a:p>
          <a:p>
            <a:pPr algn="l">
              <a:lnSpc>
                <a:spcPts val="2805"/>
              </a:lnSpc>
            </a:pPr>
            <a:endParaRPr lang="en-US" sz="200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61826" lvl="1" indent="-280913" algn="l">
              <a:lnSpc>
                <a:spcPts val="3643"/>
              </a:lnSpc>
              <a:buFont typeface="Arial"/>
              <a:buChar char="•"/>
            </a:pPr>
            <a:r>
              <a:rPr lang="en-US" sz="260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Personal Finance Management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Streamlined news digestion for individual investors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Tailored alerts for specific assets or markets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Mitigation of information overload</a:t>
            </a:r>
          </a:p>
          <a:p>
            <a:pPr algn="l">
              <a:lnSpc>
                <a:spcPts val="2805"/>
              </a:lnSpc>
            </a:pPr>
            <a:endParaRPr lang="en-US" sz="200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61538" lvl="1" indent="-280769" algn="l">
              <a:lnSpc>
                <a:spcPts val="3641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Early detection of signals indicating market volatility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Recognition of potential market risks</a:t>
            </a:r>
          </a:p>
          <a:p>
            <a:pPr marL="865364" lvl="2" indent="-288455" algn="l">
              <a:lnSpc>
                <a:spcPts val="2805"/>
              </a:lnSpc>
              <a:buFont typeface="Arial"/>
              <a:buChar char="⚬"/>
            </a:pPr>
            <a:r>
              <a:rPr lang="en-US" sz="20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Examination of market sentiment patterns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15935464" y="-1391424"/>
            <a:ext cx="3150917" cy="6008725"/>
          </a:xfrm>
          <a:custGeom>
            <a:avLst/>
            <a:gdLst/>
            <a:ahLst/>
            <a:cxnLst/>
            <a:rect l="l" t="t" r="r" b="b"/>
            <a:pathLst>
              <a:path w="3150917" h="6008725">
                <a:moveTo>
                  <a:pt x="0" y="6008726"/>
                </a:moveTo>
                <a:lnTo>
                  <a:pt x="3150917" y="6008726"/>
                </a:lnTo>
                <a:lnTo>
                  <a:pt x="3150917" y="0"/>
                </a:lnTo>
                <a:lnTo>
                  <a:pt x="0" y="0"/>
                </a:lnTo>
                <a:lnTo>
                  <a:pt x="0" y="6008726"/>
                </a:lnTo>
                <a:close/>
              </a:path>
            </a:pathLst>
          </a:custGeom>
          <a:blipFill>
            <a:blip r:embed="rId4"/>
            <a:stretch>
              <a:fillRect l="-764376" t="-10648" r="-242807" b="-722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51965" y="1055190"/>
            <a:ext cx="12199305" cy="8970534"/>
          </a:xfrm>
          <a:custGeom>
            <a:avLst/>
            <a:gdLst/>
            <a:ahLst/>
            <a:cxnLst/>
            <a:rect l="l" t="t" r="r" b="b"/>
            <a:pathLst>
              <a:path w="11105325" h="8970534">
                <a:moveTo>
                  <a:pt x="0" y="0"/>
                </a:moveTo>
                <a:lnTo>
                  <a:pt x="11105324" y="0"/>
                </a:lnTo>
                <a:lnTo>
                  <a:pt x="11105324" y="8970534"/>
                </a:lnTo>
                <a:lnTo>
                  <a:pt x="0" y="897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02" t="-14587" r="-409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40379" y="7883050"/>
            <a:ext cx="1506854" cy="1660392"/>
            <a:chOff x="0" y="0"/>
            <a:chExt cx="396867" cy="43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867" cy="437305"/>
            </a:xfrm>
            <a:custGeom>
              <a:avLst/>
              <a:gdLst/>
              <a:ahLst/>
              <a:cxnLst/>
              <a:rect l="l" t="t" r="r" b="b"/>
              <a:pathLst>
                <a:path w="396867" h="437305">
                  <a:moveTo>
                    <a:pt x="0" y="0"/>
                  </a:moveTo>
                  <a:lnTo>
                    <a:pt x="396867" y="0"/>
                  </a:lnTo>
                  <a:lnTo>
                    <a:pt x="396867" y="437305"/>
                  </a:lnTo>
                  <a:lnTo>
                    <a:pt x="0" y="437305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96867" cy="418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55668" y="1795748"/>
            <a:ext cx="8072784" cy="7462552"/>
            <a:chOff x="0" y="0"/>
            <a:chExt cx="2126165" cy="1965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6165" cy="1965446"/>
            </a:xfrm>
            <a:custGeom>
              <a:avLst/>
              <a:gdLst/>
              <a:ahLst/>
              <a:cxnLst/>
              <a:rect l="l" t="t" r="r" b="b"/>
              <a:pathLst>
                <a:path w="2126165" h="1965446">
                  <a:moveTo>
                    <a:pt x="0" y="0"/>
                  </a:moveTo>
                  <a:lnTo>
                    <a:pt x="2126165" y="0"/>
                  </a:lnTo>
                  <a:lnTo>
                    <a:pt x="2126165" y="1965446"/>
                  </a:lnTo>
                  <a:lnTo>
                    <a:pt x="0" y="1965446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2126165" cy="1946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024" y="2188690"/>
            <a:ext cx="7277629" cy="7520070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5400000">
            <a:off x="4100225" y="906527"/>
            <a:ext cx="47625" cy="6190676"/>
            <a:chOff x="0" y="0"/>
            <a:chExt cx="12543" cy="1630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1630466"/>
            </a:xfrm>
            <a:custGeom>
              <a:avLst/>
              <a:gdLst/>
              <a:ahLst/>
              <a:cxnLst/>
              <a:rect l="l" t="t" r="r" b="b"/>
              <a:pathLst>
                <a:path w="12543" h="1630466">
                  <a:moveTo>
                    <a:pt x="0" y="0"/>
                  </a:moveTo>
                  <a:lnTo>
                    <a:pt x="12543" y="0"/>
                  </a:lnTo>
                  <a:lnTo>
                    <a:pt x="12543" y="1630466"/>
                  </a:lnTo>
                  <a:lnTo>
                    <a:pt x="0" y="1630466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2543" cy="1611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2507392"/>
            <a:ext cx="6605617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Future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848" y="4301902"/>
            <a:ext cx="8330633" cy="565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Enhanced Co-reference Resolution: Improve accuracy in resolving complex entity references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Multilingual Support: Expand to handle news in multiple languages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External Data Integration: Incorporate social media sentiment and economic indicators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Customizable Topic Modeling: Allow users to define custom topics of interest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3219"/>
              </a:lnSpc>
            </a:pPr>
            <a:endParaRPr lang="en-US" sz="27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3219"/>
              </a:lnSpc>
            </a:pPr>
            <a:endParaRPr lang="en-US" sz="27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3219"/>
              </a:lnSpc>
            </a:pPr>
            <a:endParaRPr lang="en-US" sz="27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053202" y="1156909"/>
            <a:ext cx="1375250" cy="1353316"/>
            <a:chOff x="0" y="0"/>
            <a:chExt cx="362206" cy="3564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2206" cy="356429"/>
            </a:xfrm>
            <a:custGeom>
              <a:avLst/>
              <a:gdLst/>
              <a:ahLst/>
              <a:cxnLst/>
              <a:rect l="l" t="t" r="r" b="b"/>
              <a:pathLst>
                <a:path w="362206" h="356429">
                  <a:moveTo>
                    <a:pt x="0" y="0"/>
                  </a:moveTo>
                  <a:lnTo>
                    <a:pt x="362206" y="0"/>
                  </a:lnTo>
                  <a:lnTo>
                    <a:pt x="362206" y="356429"/>
                  </a:lnTo>
                  <a:lnTo>
                    <a:pt x="0" y="356429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362206" cy="33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-635933" y="1183211"/>
            <a:ext cx="3858176" cy="1929088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3200" y="120650"/>
              <a:ext cx="406400" cy="28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5083182" y="7133888"/>
            <a:ext cx="3823082" cy="1911541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120650"/>
              <a:ext cx="406400" cy="28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24678" y="919091"/>
            <a:ext cx="10438645" cy="1716384"/>
            <a:chOff x="0" y="0"/>
            <a:chExt cx="2856806" cy="46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56806" cy="469733"/>
            </a:xfrm>
            <a:custGeom>
              <a:avLst/>
              <a:gdLst/>
              <a:ahLst/>
              <a:cxnLst/>
              <a:rect l="l" t="t" r="r" b="b"/>
              <a:pathLst>
                <a:path w="2856806" h="469733">
                  <a:moveTo>
                    <a:pt x="0" y="0"/>
                  </a:moveTo>
                  <a:lnTo>
                    <a:pt x="2856806" y="0"/>
                  </a:lnTo>
                  <a:lnTo>
                    <a:pt x="2856806" y="469733"/>
                  </a:lnTo>
                  <a:lnTo>
                    <a:pt x="0" y="46973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56806" cy="50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34765" y="1209754"/>
            <a:ext cx="8250842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b="1" spc="3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REFERENCES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3613" y="2847335"/>
            <a:ext cx="13626822" cy="743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Paper Referenced: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Silvia García-Méndez, Francisco de Arriba-Pérez, Ana Barros-Vila, Francisco J. González-</a:t>
            </a: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Castaño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and Enrique Costa-Montenegro </a:t>
            </a:r>
            <a:r>
              <a:rPr lang="en-US" sz="21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Automatic Detection of Relevant Information, Predictions and Forecasts in Financial News through Topic Modelling with Latent Dirichlet Allocation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2200" dirty="0">
                <a:solidFill>
                  <a:srgbClr val="5271FF"/>
                </a:solidFill>
                <a:latin typeface="Clear Sans"/>
                <a:ea typeface="Clear Sans"/>
                <a:cs typeface="Clear Sans"/>
                <a:sym typeface="Clear Sans"/>
                <a:hlinkClick r:id="rId3"/>
              </a:rPr>
              <a:t>https://arxiv.org/pdf/2404.01338</a:t>
            </a:r>
            <a:endParaRPr lang="en-US" sz="2200" dirty="0">
              <a:solidFill>
                <a:srgbClr val="5271FF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356232" lvl="1" algn="just">
              <a:lnSpc>
                <a:spcPts val="4619"/>
              </a:lnSpc>
            </a:pPr>
            <a:endParaRPr lang="en-US" sz="3299" dirty="0">
              <a:solidFill>
                <a:srgbClr val="5271FF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4619"/>
              </a:lnSpc>
            </a:pPr>
            <a:r>
              <a:rPr lang="en-US" sz="3299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Related paper work:</a:t>
            </a:r>
          </a:p>
          <a:p>
            <a:pPr algn="just">
              <a:lnSpc>
                <a:spcPts val="2660"/>
              </a:lnSpc>
            </a:pP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Delić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V, </a:t>
            </a: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Perić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Z, </a:t>
            </a: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Sečujski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M, et al (2019) Speech Technology Progress Based on New Machine Learning Paradigm. Computational Intelligence and Neuroscience 2019:1–19. </a:t>
            </a:r>
          </a:p>
          <a:p>
            <a:pPr algn="just">
              <a:lnSpc>
                <a:spcPts val="2660"/>
              </a:lnSpc>
            </a:pP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https://doi.org/10.1155/2019/4368036</a:t>
            </a:r>
          </a:p>
          <a:p>
            <a:pPr algn="just">
              <a:lnSpc>
                <a:spcPts val="2660"/>
              </a:lnSpc>
            </a:pPr>
            <a:endParaRPr lang="en-US" sz="2100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2660"/>
              </a:lnSpc>
            </a:pP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Guetterman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TC, Chang T, </a:t>
            </a: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DeJonckheere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M, et al (2018) Augmenting Qualitative Text Analysis with Natural Language Processing: Method </a:t>
            </a:r>
            <a:r>
              <a:rPr lang="en-US" sz="2100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ological</a:t>
            </a: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Study. Journal of Medical Internet Research 20(6):e231. </a:t>
            </a:r>
          </a:p>
          <a:p>
            <a:pPr algn="just">
              <a:lnSpc>
                <a:spcPts val="2660"/>
              </a:lnSpc>
            </a:pP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https: //doi.org/10.2196/jmir.9702</a:t>
            </a:r>
          </a:p>
          <a:p>
            <a:pPr algn="just">
              <a:lnSpc>
                <a:spcPts val="2660"/>
              </a:lnSpc>
            </a:pPr>
            <a:endParaRPr lang="en-US" sz="2100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2660"/>
              </a:lnSpc>
            </a:pP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For Images:</a:t>
            </a:r>
          </a:p>
          <a:p>
            <a:pPr algn="just">
              <a:lnSpc>
                <a:spcPts val="2660"/>
              </a:lnSpc>
            </a:pPr>
            <a:r>
              <a:rPr lang="en-US" sz="21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https://www.freepik.com/vectors/financial-systems-analysis</a:t>
            </a:r>
          </a:p>
          <a:p>
            <a:pPr algn="just">
              <a:lnSpc>
                <a:spcPts val="4619"/>
              </a:lnSpc>
            </a:pPr>
            <a:endParaRPr lang="en-US" sz="1900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7448" y="3730657"/>
            <a:ext cx="14833104" cy="38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1" spc="1585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b="1" spc="1585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556" y="8657368"/>
            <a:ext cx="662353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1" spc="25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Shubham Kothiya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-635933" y="1183211"/>
            <a:ext cx="3858176" cy="1929088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120650"/>
              <a:ext cx="406400" cy="28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5083182" y="7133888"/>
            <a:ext cx="3823082" cy="1911541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03200" y="120650"/>
              <a:ext cx="406400" cy="28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3792" r="-600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3564" y="6083391"/>
            <a:ext cx="3838660" cy="4380169"/>
            <a:chOff x="0" y="0"/>
            <a:chExt cx="1050549" cy="1198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0549" cy="1198747"/>
            </a:xfrm>
            <a:custGeom>
              <a:avLst/>
              <a:gdLst/>
              <a:ahLst/>
              <a:cxnLst/>
              <a:rect l="l" t="t" r="r" b="b"/>
              <a:pathLst>
                <a:path w="1050549" h="1198747">
                  <a:moveTo>
                    <a:pt x="0" y="0"/>
                  </a:moveTo>
                  <a:lnTo>
                    <a:pt x="1050549" y="0"/>
                  </a:lnTo>
                  <a:lnTo>
                    <a:pt x="1050549" y="1198747"/>
                  </a:lnTo>
                  <a:lnTo>
                    <a:pt x="0" y="1198747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0549" cy="123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56902" y="7108573"/>
            <a:ext cx="3139356" cy="3801435"/>
            <a:chOff x="0" y="0"/>
            <a:chExt cx="859166" cy="10403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66" cy="1040361"/>
            </a:xfrm>
            <a:custGeom>
              <a:avLst/>
              <a:gdLst/>
              <a:ahLst/>
              <a:cxnLst/>
              <a:rect l="l" t="t" r="r" b="b"/>
              <a:pathLst>
                <a:path w="859166" h="1040361">
                  <a:moveTo>
                    <a:pt x="0" y="0"/>
                  </a:moveTo>
                  <a:lnTo>
                    <a:pt x="859166" y="0"/>
                  </a:lnTo>
                  <a:lnTo>
                    <a:pt x="859166" y="1040361"/>
                  </a:lnTo>
                  <a:lnTo>
                    <a:pt x="0" y="1040361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9166" cy="1078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44481" y="1248058"/>
            <a:ext cx="1296099" cy="1354314"/>
            <a:chOff x="0" y="0"/>
            <a:chExt cx="354711" cy="370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169195" y="2044277"/>
            <a:ext cx="5995484" cy="0"/>
          </a:xfrm>
          <a:prstGeom prst="line">
            <a:avLst/>
          </a:prstGeom>
          <a:ln w="238125" cap="flat">
            <a:solidFill>
              <a:srgbClr val="2E6E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393367" y="853895"/>
            <a:ext cx="57713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Problem Statement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984873"/>
            <a:ext cx="9144000" cy="694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Information Overload: Investors face a daily deluge of financial news, making it challenging to identify crucial trends and insights.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TimeConstraint: Processing vast amounts of information manually is time-consuming and inefficient.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Decision-Making Challenges: The sheer volume of data can lead to analysis paralysis, hindering timely and informed investment decisions.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544481" y="1248058"/>
            <a:ext cx="1296099" cy="1354314"/>
            <a:chOff x="0" y="0"/>
            <a:chExt cx="354711" cy="370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64927" y="774450"/>
            <a:ext cx="1079073" cy="1150765"/>
            <a:chOff x="0" y="0"/>
            <a:chExt cx="295316" cy="3149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5316" cy="314937"/>
            </a:xfrm>
            <a:custGeom>
              <a:avLst/>
              <a:gdLst/>
              <a:ahLst/>
              <a:cxnLst/>
              <a:rect l="l" t="t" r="r" b="b"/>
              <a:pathLst>
                <a:path w="295316" h="314937">
                  <a:moveTo>
                    <a:pt x="0" y="0"/>
                  </a:moveTo>
                  <a:lnTo>
                    <a:pt x="295316" y="0"/>
                  </a:lnTo>
                  <a:lnTo>
                    <a:pt x="295316" y="314937"/>
                  </a:lnTo>
                  <a:lnTo>
                    <a:pt x="0" y="314937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95316" cy="353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3792" r="-600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3564" y="6083391"/>
            <a:ext cx="3838660" cy="4380169"/>
            <a:chOff x="0" y="0"/>
            <a:chExt cx="1050549" cy="1198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0549" cy="1198747"/>
            </a:xfrm>
            <a:custGeom>
              <a:avLst/>
              <a:gdLst/>
              <a:ahLst/>
              <a:cxnLst/>
              <a:rect l="l" t="t" r="r" b="b"/>
              <a:pathLst>
                <a:path w="1050549" h="1198747">
                  <a:moveTo>
                    <a:pt x="0" y="0"/>
                  </a:moveTo>
                  <a:lnTo>
                    <a:pt x="1050549" y="0"/>
                  </a:lnTo>
                  <a:lnTo>
                    <a:pt x="1050549" y="1198747"/>
                  </a:lnTo>
                  <a:lnTo>
                    <a:pt x="0" y="1198747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0549" cy="123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56902" y="7108573"/>
            <a:ext cx="3139356" cy="3801435"/>
            <a:chOff x="0" y="0"/>
            <a:chExt cx="859166" cy="10403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66" cy="1040361"/>
            </a:xfrm>
            <a:custGeom>
              <a:avLst/>
              <a:gdLst/>
              <a:ahLst/>
              <a:cxnLst/>
              <a:rect l="l" t="t" r="r" b="b"/>
              <a:pathLst>
                <a:path w="859166" h="1040361">
                  <a:moveTo>
                    <a:pt x="0" y="0"/>
                  </a:moveTo>
                  <a:lnTo>
                    <a:pt x="859166" y="0"/>
                  </a:lnTo>
                  <a:lnTo>
                    <a:pt x="859166" y="1040361"/>
                  </a:lnTo>
                  <a:lnTo>
                    <a:pt x="0" y="1040361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9166" cy="1078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44481" y="1248058"/>
            <a:ext cx="1296099" cy="1354314"/>
            <a:chOff x="0" y="0"/>
            <a:chExt cx="354711" cy="370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169195" y="2044277"/>
            <a:ext cx="5995484" cy="0"/>
          </a:xfrm>
          <a:prstGeom prst="line">
            <a:avLst/>
          </a:prstGeom>
          <a:ln w="238125" cap="flat">
            <a:solidFill>
              <a:srgbClr val="2E6E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544481" y="1248058"/>
            <a:ext cx="1296099" cy="1354314"/>
            <a:chOff x="0" y="0"/>
            <a:chExt cx="354711" cy="370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64927" y="774450"/>
            <a:ext cx="1079073" cy="1150765"/>
            <a:chOff x="0" y="0"/>
            <a:chExt cx="295316" cy="3149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5316" cy="314937"/>
            </a:xfrm>
            <a:custGeom>
              <a:avLst/>
              <a:gdLst/>
              <a:ahLst/>
              <a:cxnLst/>
              <a:rect l="l" t="t" r="r" b="b"/>
              <a:pathLst>
                <a:path w="295316" h="314937">
                  <a:moveTo>
                    <a:pt x="0" y="0"/>
                  </a:moveTo>
                  <a:lnTo>
                    <a:pt x="295316" y="0"/>
                  </a:lnTo>
                  <a:lnTo>
                    <a:pt x="295316" y="314937"/>
                  </a:lnTo>
                  <a:lnTo>
                    <a:pt x="0" y="314937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95316" cy="353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526154" y="2230015"/>
            <a:ext cx="9447421" cy="810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 financial analysis system uses tools to derive insights from data like stock prices and market trends.</a:t>
            </a:r>
          </a:p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</a:t>
            </a:r>
          </a:p>
          <a:p>
            <a:pPr algn="just">
              <a:lnSpc>
                <a:spcPts val="4619"/>
              </a:lnSpc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Core Objectives: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Data Extraction</a:t>
            </a: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: Collecting data from various sources. 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Pattern Identification:</a:t>
            </a: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Using models to find trends and anomalies. 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Prediction:</a:t>
            </a: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Forecasting market behavior and financial outcomes. 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Decision Support:</a:t>
            </a: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Assisting users in optimizing investments and minimizing risks.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902466" y="2248702"/>
            <a:ext cx="6024773" cy="6024773"/>
          </a:xfrm>
          <a:custGeom>
            <a:avLst/>
            <a:gdLst/>
            <a:ahLst/>
            <a:cxnLst/>
            <a:rect l="l" t="t" r="r" b="b"/>
            <a:pathLst>
              <a:path w="6024773" h="6024773">
                <a:moveTo>
                  <a:pt x="0" y="0"/>
                </a:moveTo>
                <a:lnTo>
                  <a:pt x="6024773" y="0"/>
                </a:lnTo>
                <a:lnTo>
                  <a:pt x="6024773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144000" y="419405"/>
            <a:ext cx="821172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What is a Financial Analysis System?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44481" y="1248058"/>
            <a:ext cx="1296099" cy="1354314"/>
            <a:chOff x="0" y="0"/>
            <a:chExt cx="354711" cy="3706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4711" cy="370643"/>
            </a:xfrm>
            <a:custGeom>
              <a:avLst/>
              <a:gdLst/>
              <a:ahLst/>
              <a:cxnLst/>
              <a:rect l="l" t="t" r="r" b="b"/>
              <a:pathLst>
                <a:path w="354711" h="370643">
                  <a:moveTo>
                    <a:pt x="0" y="0"/>
                  </a:moveTo>
                  <a:lnTo>
                    <a:pt x="354711" y="0"/>
                  </a:lnTo>
                  <a:lnTo>
                    <a:pt x="354711" y="370643"/>
                  </a:lnTo>
                  <a:lnTo>
                    <a:pt x="0" y="370643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54711" cy="40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38" r="-309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717755"/>
            <a:ext cx="2121152" cy="2121152"/>
          </a:xfrm>
          <a:custGeom>
            <a:avLst/>
            <a:gdLst/>
            <a:ahLst/>
            <a:cxnLst/>
            <a:rect l="l" t="t" r="r" b="b"/>
            <a:pathLst>
              <a:path w="2121152" h="2121152">
                <a:moveTo>
                  <a:pt x="0" y="0"/>
                </a:moveTo>
                <a:lnTo>
                  <a:pt x="2121152" y="0"/>
                </a:lnTo>
                <a:lnTo>
                  <a:pt x="2121152" y="2121152"/>
                </a:lnTo>
                <a:lnTo>
                  <a:pt x="0" y="2121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62" y="3806517"/>
            <a:ext cx="1943627" cy="194362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079863" y="3624383"/>
            <a:ext cx="2121152" cy="2121152"/>
          </a:xfrm>
          <a:custGeom>
            <a:avLst/>
            <a:gdLst/>
            <a:ahLst/>
            <a:cxnLst/>
            <a:rect l="l" t="t" r="r" b="b"/>
            <a:pathLst>
              <a:path w="2121152" h="2121152">
                <a:moveTo>
                  <a:pt x="0" y="0"/>
                </a:moveTo>
                <a:lnTo>
                  <a:pt x="2121153" y="0"/>
                </a:lnTo>
                <a:lnTo>
                  <a:pt x="2121153" y="2121152"/>
                </a:lnTo>
                <a:lnTo>
                  <a:pt x="0" y="2121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626" y="3713145"/>
            <a:ext cx="1943627" cy="194362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381758" y="3717755"/>
            <a:ext cx="2121152" cy="2121152"/>
          </a:xfrm>
          <a:custGeom>
            <a:avLst/>
            <a:gdLst/>
            <a:ahLst/>
            <a:cxnLst/>
            <a:rect l="l" t="t" r="r" b="b"/>
            <a:pathLst>
              <a:path w="2121152" h="2121152">
                <a:moveTo>
                  <a:pt x="0" y="0"/>
                </a:moveTo>
                <a:lnTo>
                  <a:pt x="2121152" y="0"/>
                </a:lnTo>
                <a:lnTo>
                  <a:pt x="2121152" y="2121152"/>
                </a:lnTo>
                <a:lnTo>
                  <a:pt x="0" y="2121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521" y="3806517"/>
            <a:ext cx="1943627" cy="1943627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028700" y="3084239"/>
            <a:ext cx="11231141" cy="0"/>
          </a:xfrm>
          <a:prstGeom prst="line">
            <a:avLst/>
          </a:prstGeom>
          <a:ln w="238125" cap="flat">
            <a:solidFill>
              <a:srgbClr val="EFA0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3182891" y="-125364"/>
            <a:ext cx="7025153" cy="10537729"/>
          </a:xfrm>
          <a:custGeom>
            <a:avLst/>
            <a:gdLst/>
            <a:ahLst/>
            <a:cxnLst/>
            <a:rect l="l" t="t" r="r" b="b"/>
            <a:pathLst>
              <a:path w="7025153" h="10537729">
                <a:moveTo>
                  <a:pt x="0" y="0"/>
                </a:moveTo>
                <a:lnTo>
                  <a:pt x="7025153" y="0"/>
                </a:lnTo>
                <a:lnTo>
                  <a:pt x="7025153" y="10537728"/>
                </a:lnTo>
                <a:lnTo>
                  <a:pt x="0" y="10537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74191" y="-329867"/>
            <a:ext cx="6296028" cy="10616867"/>
          </a:xfrm>
          <a:custGeom>
            <a:avLst/>
            <a:gdLst/>
            <a:ahLst/>
            <a:cxnLst/>
            <a:rect l="l" t="t" r="r" b="b"/>
            <a:pathLst>
              <a:path w="6296028" h="10616867">
                <a:moveTo>
                  <a:pt x="0" y="0"/>
                </a:moveTo>
                <a:lnTo>
                  <a:pt x="6296027" y="0"/>
                </a:lnTo>
                <a:lnTo>
                  <a:pt x="6296027" y="10616867"/>
                </a:lnTo>
                <a:lnTo>
                  <a:pt x="0" y="10616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862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1782" y="1131880"/>
            <a:ext cx="10150284" cy="187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Challenges in Traditional Financial Analysis 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8301" y="6092639"/>
            <a:ext cx="2875163" cy="25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2"/>
              </a:lnSpc>
            </a:pPr>
            <a:r>
              <a:rPr lang="en-US" sz="1916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Challenges in Distinguishing Relevant Information:</a:t>
            </a:r>
          </a:p>
          <a:p>
            <a:pPr marL="0" lvl="0" indent="0" algn="l">
              <a:lnSpc>
                <a:spcPts val="2146"/>
              </a:lnSpc>
            </a:pPr>
            <a:r>
              <a:rPr lang="en-US" sz="1532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faces difficulties in filtering out unnecessary or repetitive information within financial news, resulting in information overload for analysts.</a:t>
            </a:r>
          </a:p>
          <a:p>
            <a:pPr algn="l">
              <a:lnSpc>
                <a:spcPts val="2146"/>
              </a:lnSpc>
            </a:pPr>
            <a:endParaRPr lang="en-US" sz="1532" b="1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36073" y="6092639"/>
            <a:ext cx="3412524" cy="23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192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Inability to Handle Unstructured Financial Data :</a:t>
            </a:r>
          </a:p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Unstructured textual data like news articles and reports are challenging to process using traditional methods, which rely on predefined templates or rule-based approaches.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8164" y="6021760"/>
            <a:ext cx="3617613" cy="25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192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Lack of Temporal Understanding :</a:t>
            </a:r>
          </a:p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fails to differentiate between past, present, and future financial events, which is critical for forecasting. They rely primarily on timestamps or verb tenses without considering semantic context.</a:t>
            </a:r>
          </a:p>
          <a:p>
            <a:pPr algn="l">
              <a:lnSpc>
                <a:spcPts val="2240"/>
              </a:lnSpc>
            </a:pPr>
            <a:endParaRPr lang="en-US" sz="1600" b="1">
              <a:solidFill>
                <a:srgbClr val="000000"/>
              </a:solidFill>
              <a:latin typeface="Clear Sans Medium"/>
              <a:ea typeface="Clear Sans Medium"/>
              <a:cs typeface="Clear Sans Medium"/>
              <a:sym typeface="Clear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E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90460" y="-1580176"/>
            <a:ext cx="4452453" cy="8556356"/>
          </a:xfrm>
          <a:custGeom>
            <a:avLst/>
            <a:gdLst/>
            <a:ahLst/>
            <a:cxnLst/>
            <a:rect l="l" t="t" r="r" b="b"/>
            <a:pathLst>
              <a:path w="4452453" h="8556356">
                <a:moveTo>
                  <a:pt x="4452453" y="0"/>
                </a:moveTo>
                <a:lnTo>
                  <a:pt x="0" y="0"/>
                </a:lnTo>
                <a:lnTo>
                  <a:pt x="0" y="8556356"/>
                </a:lnTo>
                <a:lnTo>
                  <a:pt x="4452453" y="8556356"/>
                </a:lnTo>
                <a:lnTo>
                  <a:pt x="445245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698524" y="4207498"/>
            <a:ext cx="4252774" cy="8109941"/>
          </a:xfrm>
          <a:custGeom>
            <a:avLst/>
            <a:gdLst/>
            <a:ahLst/>
            <a:cxnLst/>
            <a:rect l="l" t="t" r="r" b="b"/>
            <a:pathLst>
              <a:path w="4252774" h="8109941">
                <a:moveTo>
                  <a:pt x="0" y="0"/>
                </a:moveTo>
                <a:lnTo>
                  <a:pt x="4252773" y="0"/>
                </a:lnTo>
                <a:lnTo>
                  <a:pt x="4252773" y="8109940"/>
                </a:lnTo>
                <a:lnTo>
                  <a:pt x="0" y="810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376" t="-10648" r="-242807" b="-722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9704" y="2698002"/>
            <a:ext cx="16988592" cy="5301921"/>
          </a:xfrm>
          <a:custGeom>
            <a:avLst/>
            <a:gdLst/>
            <a:ahLst/>
            <a:cxnLst/>
            <a:rect l="l" t="t" r="r" b="b"/>
            <a:pathLst>
              <a:path w="16988592" h="5301921">
                <a:moveTo>
                  <a:pt x="0" y="0"/>
                </a:moveTo>
                <a:lnTo>
                  <a:pt x="16988592" y="0"/>
                </a:lnTo>
                <a:lnTo>
                  <a:pt x="16988592" y="5301921"/>
                </a:lnTo>
                <a:lnTo>
                  <a:pt x="0" y="5301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1" r="-11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LARANA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8386" y="1102815"/>
            <a:ext cx="6507718" cy="77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399" b="1" spc="215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PROPOSED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38" r="-309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21782" y="2390646"/>
            <a:ext cx="11231141" cy="0"/>
          </a:xfrm>
          <a:prstGeom prst="line">
            <a:avLst/>
          </a:prstGeom>
          <a:ln w="238125" cap="flat">
            <a:solidFill>
              <a:srgbClr val="EFA0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182891" y="-125364"/>
            <a:ext cx="7025153" cy="10537729"/>
          </a:xfrm>
          <a:custGeom>
            <a:avLst/>
            <a:gdLst/>
            <a:ahLst/>
            <a:cxnLst/>
            <a:rect l="l" t="t" r="r" b="b"/>
            <a:pathLst>
              <a:path w="7025153" h="10537729">
                <a:moveTo>
                  <a:pt x="0" y="0"/>
                </a:moveTo>
                <a:lnTo>
                  <a:pt x="7025153" y="0"/>
                </a:lnTo>
                <a:lnTo>
                  <a:pt x="7025153" y="10537728"/>
                </a:lnTo>
                <a:lnTo>
                  <a:pt x="0" y="10537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11145" y="-125364"/>
            <a:ext cx="15543539" cy="10537729"/>
          </a:xfrm>
          <a:custGeom>
            <a:avLst/>
            <a:gdLst/>
            <a:ahLst/>
            <a:cxnLst/>
            <a:rect l="l" t="t" r="r" b="b"/>
            <a:pathLst>
              <a:path w="15543539" h="10537729">
                <a:moveTo>
                  <a:pt x="0" y="0"/>
                </a:moveTo>
                <a:lnTo>
                  <a:pt x="15543539" y="0"/>
                </a:lnTo>
                <a:lnTo>
                  <a:pt x="15543539" y="10537728"/>
                </a:lnTo>
                <a:lnTo>
                  <a:pt x="0" y="10537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67" r="-312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1782" y="1131880"/>
            <a:ext cx="10150284" cy="187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Text Segmentation (TextTiling)</a:t>
            </a:r>
          </a:p>
          <a:p>
            <a:pPr algn="ctr">
              <a:lnSpc>
                <a:spcPts val="7560"/>
              </a:lnSpc>
            </a:pPr>
            <a:endParaRPr lang="en-US" sz="5400" b="1">
              <a:solidFill>
                <a:srgbClr val="000000"/>
              </a:solidFill>
              <a:latin typeface="Mardoto Heavy"/>
              <a:ea typeface="Mardoto Heavy"/>
              <a:cs typeface="Mardoto Heavy"/>
              <a:sym typeface="Mardoto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1782" y="3023544"/>
            <a:ext cx="11029780" cy="694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Main Purpose: Breaks down financial news into meaningful segments that contain related information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Key Function: Groups similar content together using word patterns and relationships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Minimum text length:</a:t>
            </a: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500 characters</a:t>
            </a:r>
          </a:p>
          <a:p>
            <a:pPr algn="just">
              <a:lnSpc>
                <a:spcPts val="4619"/>
              </a:lnSpc>
            </a:pPr>
            <a:endParaRPr lang="en-US" sz="3299" b="1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Practical Output: Creates self-contained sections that focus on specific topics or statements about financial events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247259"/>
            <a:ext cx="3008347" cy="4021873"/>
            <a:chOff x="0" y="0"/>
            <a:chExt cx="792322" cy="105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322" cy="1059259"/>
            </a:xfrm>
            <a:custGeom>
              <a:avLst/>
              <a:gdLst/>
              <a:ahLst/>
              <a:cxnLst/>
              <a:rect l="l" t="t" r="r" b="b"/>
              <a:pathLst>
                <a:path w="792322" h="1059259">
                  <a:moveTo>
                    <a:pt x="0" y="0"/>
                  </a:moveTo>
                  <a:lnTo>
                    <a:pt x="792322" y="0"/>
                  </a:lnTo>
                  <a:lnTo>
                    <a:pt x="792322" y="1059259"/>
                  </a:lnTo>
                  <a:lnTo>
                    <a:pt x="0" y="1059259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792322" cy="1040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6868" y="1450420"/>
            <a:ext cx="3008347" cy="4021873"/>
            <a:chOff x="0" y="0"/>
            <a:chExt cx="792322" cy="1059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322" cy="1059259"/>
            </a:xfrm>
            <a:custGeom>
              <a:avLst/>
              <a:gdLst/>
              <a:ahLst/>
              <a:cxnLst/>
              <a:rect l="l" t="t" r="r" b="b"/>
              <a:pathLst>
                <a:path w="792322" h="1059259">
                  <a:moveTo>
                    <a:pt x="0" y="0"/>
                  </a:moveTo>
                  <a:lnTo>
                    <a:pt x="792322" y="0"/>
                  </a:lnTo>
                  <a:lnTo>
                    <a:pt x="792322" y="1059259"/>
                  </a:lnTo>
                  <a:lnTo>
                    <a:pt x="0" y="1059259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792322" cy="1040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3866" y="1875204"/>
            <a:ext cx="6474327" cy="6867537"/>
          </a:xfrm>
          <a:custGeom>
            <a:avLst/>
            <a:gdLst/>
            <a:ahLst/>
            <a:cxnLst/>
            <a:rect l="l" t="t" r="r" b="b"/>
            <a:pathLst>
              <a:path w="6474327" h="6867537">
                <a:moveTo>
                  <a:pt x="0" y="0"/>
                </a:moveTo>
                <a:lnTo>
                  <a:pt x="6474327" y="0"/>
                </a:lnTo>
                <a:lnTo>
                  <a:pt x="6474327" y="6867537"/>
                </a:lnTo>
                <a:lnTo>
                  <a:pt x="0" y="6867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380" r="-54723" b="-1822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43296" y="1045665"/>
            <a:ext cx="8720444" cy="11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753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Co-reference Resolution (NeuralCoref)</a:t>
            </a:r>
          </a:p>
          <a:p>
            <a:pPr algn="l">
              <a:lnSpc>
                <a:spcPts val="4542"/>
              </a:lnSpc>
            </a:pPr>
            <a:endParaRPr lang="en-US" sz="3753" b="1">
              <a:solidFill>
                <a:srgbClr val="000000"/>
              </a:solidFill>
              <a:latin typeface="Mardoto Heavy"/>
              <a:ea typeface="Mardoto Heavy"/>
              <a:cs typeface="Mardoto Heavy"/>
              <a:sym typeface="Mardoto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31517" y="2179319"/>
            <a:ext cx="9144000" cy="810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Purpose:</a:t>
            </a: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Replaces vague references (like "it", "they") with actual names and terms for better clarity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Neural Network Components:</a:t>
            </a:r>
          </a:p>
          <a:p>
            <a:pPr marL="712464" lvl="1" indent="-356232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Mention-pair encoder: Processes pairs of text references</a:t>
            </a:r>
          </a:p>
          <a:p>
            <a:pPr marL="712464" lvl="1" indent="-356232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Cluster-pair encoder: Groups related references together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Example: Changes "its price" to "VZ stock price" for clearer meaning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38" r="-309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21782" y="2390646"/>
            <a:ext cx="11231141" cy="0"/>
          </a:xfrm>
          <a:prstGeom prst="line">
            <a:avLst/>
          </a:prstGeom>
          <a:ln w="238125" cap="flat">
            <a:solidFill>
              <a:srgbClr val="EFA0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182891" y="-125364"/>
            <a:ext cx="7025153" cy="10537729"/>
          </a:xfrm>
          <a:custGeom>
            <a:avLst/>
            <a:gdLst/>
            <a:ahLst/>
            <a:cxnLst/>
            <a:rect l="l" t="t" r="r" b="b"/>
            <a:pathLst>
              <a:path w="7025153" h="10537729">
                <a:moveTo>
                  <a:pt x="0" y="0"/>
                </a:moveTo>
                <a:lnTo>
                  <a:pt x="7025153" y="0"/>
                </a:lnTo>
                <a:lnTo>
                  <a:pt x="7025153" y="10537728"/>
                </a:lnTo>
                <a:lnTo>
                  <a:pt x="0" y="10537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43373" y="0"/>
            <a:ext cx="6132927" cy="10537729"/>
          </a:xfrm>
          <a:custGeom>
            <a:avLst/>
            <a:gdLst/>
            <a:ahLst/>
            <a:cxnLst/>
            <a:rect l="l" t="t" r="r" b="b"/>
            <a:pathLst>
              <a:path w="6132927" h="10537729">
                <a:moveTo>
                  <a:pt x="0" y="0"/>
                </a:moveTo>
                <a:lnTo>
                  <a:pt x="6132927" y="0"/>
                </a:lnTo>
                <a:lnTo>
                  <a:pt x="6132927" y="10537729"/>
                </a:lnTo>
                <a:lnTo>
                  <a:pt x="0" y="10537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5014" r="-1255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1782" y="1131880"/>
            <a:ext cx="10150284" cy="187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Tag Processing</a:t>
            </a:r>
          </a:p>
          <a:p>
            <a:pPr algn="ctr">
              <a:lnSpc>
                <a:spcPts val="7560"/>
              </a:lnSpc>
            </a:pPr>
            <a:endParaRPr lang="en-US" sz="5400" b="1">
              <a:solidFill>
                <a:srgbClr val="000000"/>
              </a:solidFill>
              <a:latin typeface="Mardoto Heavy"/>
              <a:ea typeface="Mardoto Heavy"/>
              <a:cs typeface="Mardoto Heavy"/>
              <a:sym typeface="Mardoto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1782" y="3023544"/>
            <a:ext cx="10704645" cy="752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Standardizes financial text by converting specific terms into consistent formats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Smart Conversion: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Replaces stock markets with → STOCK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Converts assets to → TICKER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Transforms currencies to → CURRENCY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Simplifies financial terms to → FIN_ABR  </a:t>
            </a:r>
          </a:p>
          <a:p>
            <a:pPr marL="712464" lvl="1" indent="-356232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Data Standardization: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Standardizes dates as → DATE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Converts numbers to → NUM  </a:t>
            </a:r>
          </a:p>
          <a:p>
            <a:pPr marL="1424927" lvl="2" indent="-474976" algn="just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Uses Name Entity Recognition (NER)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138" b="-145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247259"/>
            <a:ext cx="3008347" cy="4021873"/>
            <a:chOff x="0" y="0"/>
            <a:chExt cx="792322" cy="105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322" cy="1059259"/>
            </a:xfrm>
            <a:custGeom>
              <a:avLst/>
              <a:gdLst/>
              <a:ahLst/>
              <a:cxnLst/>
              <a:rect l="l" t="t" r="r" b="b"/>
              <a:pathLst>
                <a:path w="792322" h="1059259">
                  <a:moveTo>
                    <a:pt x="0" y="0"/>
                  </a:moveTo>
                  <a:lnTo>
                    <a:pt x="792322" y="0"/>
                  </a:lnTo>
                  <a:lnTo>
                    <a:pt x="792322" y="1059259"/>
                  </a:lnTo>
                  <a:lnTo>
                    <a:pt x="0" y="1059259"/>
                  </a:lnTo>
                  <a:close/>
                </a:path>
              </a:pathLst>
            </a:custGeom>
            <a:solidFill>
              <a:srgbClr val="EFA0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792322" cy="1040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6868" y="1450420"/>
            <a:ext cx="3008347" cy="4021873"/>
            <a:chOff x="0" y="0"/>
            <a:chExt cx="792322" cy="1059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322" cy="1059259"/>
            </a:xfrm>
            <a:custGeom>
              <a:avLst/>
              <a:gdLst/>
              <a:ahLst/>
              <a:cxnLst/>
              <a:rect l="l" t="t" r="r" b="b"/>
              <a:pathLst>
                <a:path w="792322" h="1059259">
                  <a:moveTo>
                    <a:pt x="0" y="0"/>
                  </a:moveTo>
                  <a:lnTo>
                    <a:pt x="792322" y="0"/>
                  </a:lnTo>
                  <a:lnTo>
                    <a:pt x="792322" y="1059259"/>
                  </a:lnTo>
                  <a:lnTo>
                    <a:pt x="0" y="1059259"/>
                  </a:lnTo>
                  <a:close/>
                </a:path>
              </a:pathLst>
            </a:custGeom>
            <a:solidFill>
              <a:srgbClr val="2E6E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792322" cy="1040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76425"/>
            <a:ext cx="374950" cy="380484"/>
          </a:xfrm>
          <a:custGeom>
            <a:avLst/>
            <a:gdLst/>
            <a:ahLst/>
            <a:cxnLst/>
            <a:rect l="l" t="t" r="r" b="b"/>
            <a:pathLst>
              <a:path w="374950" h="380484">
                <a:moveTo>
                  <a:pt x="0" y="0"/>
                </a:moveTo>
                <a:lnTo>
                  <a:pt x="374950" y="0"/>
                </a:lnTo>
                <a:lnTo>
                  <a:pt x="374950" y="380484"/>
                </a:lnTo>
                <a:lnTo>
                  <a:pt x="0" y="38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9685" y="1627437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43296" y="1045665"/>
            <a:ext cx="8720444" cy="11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753" b="1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Relevant Topic Modeling (LDA)</a:t>
            </a:r>
          </a:p>
          <a:p>
            <a:pPr algn="l">
              <a:lnSpc>
                <a:spcPts val="4542"/>
              </a:lnSpc>
            </a:pPr>
            <a:endParaRPr lang="en-US" sz="3753" b="1">
              <a:solidFill>
                <a:srgbClr val="000000"/>
              </a:solidFill>
              <a:latin typeface="Mardoto Heavy"/>
              <a:ea typeface="Mardoto Heavy"/>
              <a:cs typeface="Mardoto Heavy"/>
              <a:sym typeface="Mardoto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SHUBHAM KOTHIYA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5215" y="1828756"/>
            <a:ext cx="9556483" cy="926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935" lvl="1" indent="-355467" algn="just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Purpose: Separates relevant from non-relevant information in financial news</a:t>
            </a:r>
          </a:p>
          <a:p>
            <a:pPr marL="710935" lvl="1" indent="-355467" algn="just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Core Technique: Uses a two-topic Dirichlet distribution model</a:t>
            </a:r>
          </a:p>
          <a:p>
            <a:pPr algn="just">
              <a:lnSpc>
                <a:spcPts val="4610"/>
              </a:lnSpc>
            </a:pPr>
            <a:endParaRPr lang="en-US" sz="3292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0935" lvl="1" indent="-355467" algn="just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Key Parameters: </a:t>
            </a:r>
          </a:p>
          <a:p>
            <a:pPr marL="710935" lvl="1" indent="-355467" algn="just">
              <a:lnSpc>
                <a:spcPts val="4610"/>
              </a:lnSpc>
              <a:buAutoNum type="arabicPeriod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α: Controls topic density in documents</a:t>
            </a:r>
          </a:p>
          <a:p>
            <a:pPr marL="710935" lvl="1" indent="-355467" algn="just">
              <a:lnSpc>
                <a:spcPts val="4610"/>
              </a:lnSpc>
              <a:buAutoNum type="arabicPeriod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β: Controls word density within topics</a:t>
            </a:r>
          </a:p>
          <a:p>
            <a:pPr algn="just">
              <a:lnSpc>
                <a:spcPts val="4610"/>
              </a:lnSpc>
            </a:pPr>
            <a:endParaRPr lang="en-US" sz="3292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710935" lvl="1" indent="-355467" algn="just">
              <a:lnSpc>
                <a:spcPts val="4610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Relevance Scoring:</a:t>
            </a:r>
          </a:p>
          <a:p>
            <a:pPr marL="710935" lvl="1" indent="-355467" algn="just">
              <a:lnSpc>
                <a:spcPts val="4610"/>
              </a:lnSpc>
              <a:buAutoNum type="arabicPeriod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ρ (Topic Score): Measures density of financial tags</a:t>
            </a:r>
          </a:p>
          <a:p>
            <a:pPr marL="710935" lvl="1" indent="-355467" algn="just">
              <a:lnSpc>
                <a:spcPts val="4610"/>
              </a:lnSpc>
              <a:buAutoNum type="arabicPeriod"/>
            </a:pPr>
            <a:r>
              <a:rPr lang="en-US" sz="32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δ (LDA Score Threshold): Filters for truly relevant content</a:t>
            </a:r>
          </a:p>
          <a:p>
            <a:pPr algn="just">
              <a:lnSpc>
                <a:spcPts val="4610"/>
              </a:lnSpc>
            </a:pPr>
            <a:endParaRPr lang="en-US" sz="3292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just">
              <a:lnSpc>
                <a:spcPts val="4610"/>
              </a:lnSpc>
            </a:pPr>
            <a:endParaRPr lang="en-US" sz="3292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888</Words>
  <Application>Microsoft Office PowerPoint</Application>
  <PresentationFormat>Custom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Mardoto Heavy</vt:lpstr>
      <vt:lpstr>Arial</vt:lpstr>
      <vt:lpstr>Calibri</vt:lpstr>
      <vt:lpstr>Clear Sans Medium</vt:lpstr>
      <vt:lpstr>Public Sans Bold</vt:lpstr>
      <vt:lpstr>Mardoto Medium</vt:lpstr>
      <vt:lpstr>Clear Sans</vt:lpstr>
      <vt:lpstr>Arimo</vt:lpstr>
      <vt:lpstr>Clear Sans Bold</vt:lpstr>
      <vt:lpstr>Arimo Bold</vt:lpstr>
      <vt:lpstr>Public Sans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L&amp;P</dc:title>
  <cp:lastModifiedBy>Shubham Kothiya</cp:lastModifiedBy>
  <cp:revision>3</cp:revision>
  <dcterms:created xsi:type="dcterms:W3CDTF">2006-08-16T00:00:00Z</dcterms:created>
  <dcterms:modified xsi:type="dcterms:W3CDTF">2024-12-03T22:38:34Z</dcterms:modified>
  <dc:identifier>DAGYQl0gVHY</dc:identifier>
</cp:coreProperties>
</file>